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8" r:id="rId4"/>
    <p:sldId id="275" r:id="rId5"/>
    <p:sldId id="276" r:id="rId6"/>
    <p:sldId id="260" r:id="rId7"/>
    <p:sldId id="261" r:id="rId8"/>
    <p:sldId id="257" r:id="rId9"/>
    <p:sldId id="263" r:id="rId10"/>
    <p:sldId id="264" r:id="rId11"/>
    <p:sldId id="265" r:id="rId12"/>
    <p:sldId id="266" r:id="rId13"/>
    <p:sldId id="267" r:id="rId14"/>
    <p:sldId id="281" r:id="rId15"/>
    <p:sldId id="277" r:id="rId16"/>
    <p:sldId id="278" r:id="rId17"/>
    <p:sldId id="268" r:id="rId18"/>
    <p:sldId id="279" r:id="rId19"/>
    <p:sldId id="269" r:id="rId20"/>
    <p:sldId id="262" r:id="rId21"/>
    <p:sldId id="28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3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06FCCA-5A86-4CCF-B69F-E3E467CA7EE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0A9735BC-A6E7-4CB4-982E-28BACE4A0D4F}">
      <dgm:prSet phldrT="[Текст]"/>
      <dgm:spPr/>
      <dgm:t>
        <a:bodyPr/>
        <a:lstStyle/>
        <a:p>
          <a:r>
            <a:rPr lang="ru-RU" b="1" dirty="0" smtClean="0"/>
            <a:t>Глава правительства</a:t>
          </a:r>
          <a:endParaRPr lang="ru-RU" b="1" dirty="0"/>
        </a:p>
      </dgm:t>
    </dgm:pt>
    <dgm:pt modelId="{AC95AB0C-AF3D-42B7-B1F1-7183C7813E3A}" type="parTrans" cxnId="{57335D5C-A999-4780-ABDD-A982A0EB2FAA}">
      <dgm:prSet/>
      <dgm:spPr/>
      <dgm:t>
        <a:bodyPr/>
        <a:lstStyle/>
        <a:p>
          <a:endParaRPr lang="ru-RU"/>
        </a:p>
      </dgm:t>
    </dgm:pt>
    <dgm:pt modelId="{CC385B2A-8C8E-43F9-B463-AFA767A24ABC}" type="sibTrans" cxnId="{57335D5C-A999-4780-ABDD-A982A0EB2FAA}">
      <dgm:prSet/>
      <dgm:spPr/>
      <dgm:t>
        <a:bodyPr/>
        <a:lstStyle/>
        <a:p>
          <a:endParaRPr lang="ru-RU"/>
        </a:p>
      </dgm:t>
    </dgm:pt>
    <dgm:pt modelId="{69C791F5-F6D5-4760-B3DE-BFB5964E60B7}">
      <dgm:prSet phldrT="[Текст]"/>
      <dgm:spPr/>
      <dgm:t>
        <a:bodyPr/>
        <a:lstStyle/>
        <a:p>
          <a:r>
            <a:rPr lang="ru-RU" b="1" dirty="0" smtClean="0"/>
            <a:t>Высший судья</a:t>
          </a:r>
          <a:endParaRPr lang="ru-RU" b="1" dirty="0"/>
        </a:p>
      </dgm:t>
    </dgm:pt>
    <dgm:pt modelId="{61713732-FB97-48CB-BBBB-16A5300C41F2}" type="parTrans" cxnId="{8833A05B-564C-4F4B-85E2-E5112AF5F993}">
      <dgm:prSet/>
      <dgm:spPr/>
      <dgm:t>
        <a:bodyPr/>
        <a:lstStyle/>
        <a:p>
          <a:endParaRPr lang="ru-RU"/>
        </a:p>
      </dgm:t>
    </dgm:pt>
    <dgm:pt modelId="{E69F8AC6-7935-4A8F-87B5-77BB3FBCD6B0}" type="sibTrans" cxnId="{8833A05B-564C-4F4B-85E2-E5112AF5F993}">
      <dgm:prSet/>
      <dgm:spPr/>
      <dgm:t>
        <a:bodyPr/>
        <a:lstStyle/>
        <a:p>
          <a:endParaRPr lang="ru-RU"/>
        </a:p>
      </dgm:t>
    </dgm:pt>
    <dgm:pt modelId="{3742945A-C924-4A09-9F1D-46BC2CABE817}">
      <dgm:prSet phldrT="[Текст]" custT="1"/>
      <dgm:spPr/>
      <dgm:t>
        <a:bodyPr/>
        <a:lstStyle/>
        <a:p>
          <a:r>
            <a:rPr lang="ru-RU" sz="2400" b="1" dirty="0" smtClean="0"/>
            <a:t>главнокомандующий</a:t>
          </a:r>
          <a:endParaRPr lang="ru-RU" sz="2400" b="1" dirty="0"/>
        </a:p>
      </dgm:t>
    </dgm:pt>
    <dgm:pt modelId="{0D9532C5-5927-4D18-9671-B78E9FD07244}" type="parTrans" cxnId="{440C3B70-BBB3-4F01-AE7A-8CFA94B70737}">
      <dgm:prSet/>
      <dgm:spPr/>
      <dgm:t>
        <a:bodyPr/>
        <a:lstStyle/>
        <a:p>
          <a:endParaRPr lang="ru-RU"/>
        </a:p>
      </dgm:t>
    </dgm:pt>
    <dgm:pt modelId="{5F4C745C-8AE1-4B71-97CB-8A818FA3E735}" type="sibTrans" cxnId="{440C3B70-BBB3-4F01-AE7A-8CFA94B70737}">
      <dgm:prSet/>
      <dgm:spPr/>
      <dgm:t>
        <a:bodyPr/>
        <a:lstStyle/>
        <a:p>
          <a:endParaRPr lang="ru-RU"/>
        </a:p>
      </dgm:t>
    </dgm:pt>
    <dgm:pt modelId="{4F283BF5-2D1F-4F27-AAEE-35BB0E769CD3}" type="pres">
      <dgm:prSet presAssocID="{F806FCCA-5A86-4CCF-B69F-E3E467CA7EE8}" presName="compositeShape" presStyleCnt="0">
        <dgm:presLayoutVars>
          <dgm:dir/>
          <dgm:resizeHandles/>
        </dgm:presLayoutVars>
      </dgm:prSet>
      <dgm:spPr/>
    </dgm:pt>
    <dgm:pt modelId="{C7754B36-5642-45A7-98C0-19BCC4A96D90}" type="pres">
      <dgm:prSet presAssocID="{F806FCCA-5A86-4CCF-B69F-E3E467CA7EE8}" presName="pyramid" presStyleLbl="node1" presStyleIdx="0" presStyleCnt="1"/>
      <dgm:spPr/>
    </dgm:pt>
    <dgm:pt modelId="{95D1A460-737D-45FC-BBAE-99410D192F1A}" type="pres">
      <dgm:prSet presAssocID="{F806FCCA-5A86-4CCF-B69F-E3E467CA7EE8}" presName="theList" presStyleCnt="0"/>
      <dgm:spPr/>
    </dgm:pt>
    <dgm:pt modelId="{10B39464-B951-4435-9076-AD7F237DA270}" type="pres">
      <dgm:prSet presAssocID="{0A9735BC-A6E7-4CB4-982E-28BACE4A0D4F}" presName="aNode" presStyleLbl="fgAcc1" presStyleIdx="0" presStyleCnt="3" custScaleX="145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246D9-C280-424A-BB92-5C1B469C0C25}" type="pres">
      <dgm:prSet presAssocID="{0A9735BC-A6E7-4CB4-982E-28BACE4A0D4F}" presName="aSpace" presStyleCnt="0"/>
      <dgm:spPr/>
    </dgm:pt>
    <dgm:pt modelId="{8507A325-A7E1-425A-B149-245DEA58A793}" type="pres">
      <dgm:prSet presAssocID="{69C791F5-F6D5-4760-B3DE-BFB5964E60B7}" presName="aNode" presStyleLbl="fgAcc1" presStyleIdx="1" presStyleCnt="3" custScaleX="151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95F2BC-10B4-481D-9018-C1B8FFCF50D1}" type="pres">
      <dgm:prSet presAssocID="{69C791F5-F6D5-4760-B3DE-BFB5964E60B7}" presName="aSpace" presStyleCnt="0"/>
      <dgm:spPr/>
    </dgm:pt>
    <dgm:pt modelId="{8F050877-FC23-42F7-9148-7F1DEEE53802}" type="pres">
      <dgm:prSet presAssocID="{3742945A-C924-4A09-9F1D-46BC2CABE817}" presName="aNode" presStyleLbl="fgAcc1" presStyleIdx="2" presStyleCnt="3" custScaleX="154291" custLinFactNeighborX="-854" custLinFactNeighborY="-6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0BE83-5B12-4313-902E-0ADE8A095B2D}" type="pres">
      <dgm:prSet presAssocID="{3742945A-C924-4A09-9F1D-46BC2CABE817}" presName="aSpace" presStyleCnt="0"/>
      <dgm:spPr/>
    </dgm:pt>
  </dgm:ptLst>
  <dgm:cxnLst>
    <dgm:cxn modelId="{65D8258D-6DA1-49C3-BA0D-B1D49ED4C45B}" type="presOf" srcId="{3742945A-C924-4A09-9F1D-46BC2CABE817}" destId="{8F050877-FC23-42F7-9148-7F1DEEE53802}" srcOrd="0" destOrd="0" presId="urn:microsoft.com/office/officeart/2005/8/layout/pyramid2"/>
    <dgm:cxn modelId="{440C3B70-BBB3-4F01-AE7A-8CFA94B70737}" srcId="{F806FCCA-5A86-4CCF-B69F-E3E467CA7EE8}" destId="{3742945A-C924-4A09-9F1D-46BC2CABE817}" srcOrd="2" destOrd="0" parTransId="{0D9532C5-5927-4D18-9671-B78E9FD07244}" sibTransId="{5F4C745C-8AE1-4B71-97CB-8A818FA3E735}"/>
    <dgm:cxn modelId="{D765E800-F865-4422-A883-6F88EDAC6438}" type="presOf" srcId="{F806FCCA-5A86-4CCF-B69F-E3E467CA7EE8}" destId="{4F283BF5-2D1F-4F27-AAEE-35BB0E769CD3}" srcOrd="0" destOrd="0" presId="urn:microsoft.com/office/officeart/2005/8/layout/pyramid2"/>
    <dgm:cxn modelId="{57335D5C-A999-4780-ABDD-A982A0EB2FAA}" srcId="{F806FCCA-5A86-4CCF-B69F-E3E467CA7EE8}" destId="{0A9735BC-A6E7-4CB4-982E-28BACE4A0D4F}" srcOrd="0" destOrd="0" parTransId="{AC95AB0C-AF3D-42B7-B1F1-7183C7813E3A}" sibTransId="{CC385B2A-8C8E-43F9-B463-AFA767A24ABC}"/>
    <dgm:cxn modelId="{C3E86F04-AB97-46A4-8BB0-50084AF1C2E2}" type="presOf" srcId="{0A9735BC-A6E7-4CB4-982E-28BACE4A0D4F}" destId="{10B39464-B951-4435-9076-AD7F237DA270}" srcOrd="0" destOrd="0" presId="urn:microsoft.com/office/officeart/2005/8/layout/pyramid2"/>
    <dgm:cxn modelId="{5C3C123A-C0DD-4A23-9696-2BD553A1D0A6}" type="presOf" srcId="{69C791F5-F6D5-4760-B3DE-BFB5964E60B7}" destId="{8507A325-A7E1-425A-B149-245DEA58A793}" srcOrd="0" destOrd="0" presId="urn:microsoft.com/office/officeart/2005/8/layout/pyramid2"/>
    <dgm:cxn modelId="{8833A05B-564C-4F4B-85E2-E5112AF5F993}" srcId="{F806FCCA-5A86-4CCF-B69F-E3E467CA7EE8}" destId="{69C791F5-F6D5-4760-B3DE-BFB5964E60B7}" srcOrd="1" destOrd="0" parTransId="{61713732-FB97-48CB-BBBB-16A5300C41F2}" sibTransId="{E69F8AC6-7935-4A8F-87B5-77BB3FBCD6B0}"/>
    <dgm:cxn modelId="{D7393DFC-A3C7-4316-A0E5-F36A141804D3}" type="presParOf" srcId="{4F283BF5-2D1F-4F27-AAEE-35BB0E769CD3}" destId="{C7754B36-5642-45A7-98C0-19BCC4A96D90}" srcOrd="0" destOrd="0" presId="urn:microsoft.com/office/officeart/2005/8/layout/pyramid2"/>
    <dgm:cxn modelId="{7AAAC024-5D78-490D-9C15-977F21FD4CFF}" type="presParOf" srcId="{4F283BF5-2D1F-4F27-AAEE-35BB0E769CD3}" destId="{95D1A460-737D-45FC-BBAE-99410D192F1A}" srcOrd="1" destOrd="0" presId="urn:microsoft.com/office/officeart/2005/8/layout/pyramid2"/>
    <dgm:cxn modelId="{8677D25D-EE22-4DED-8BB1-A5946252900D}" type="presParOf" srcId="{95D1A460-737D-45FC-BBAE-99410D192F1A}" destId="{10B39464-B951-4435-9076-AD7F237DA270}" srcOrd="0" destOrd="0" presId="urn:microsoft.com/office/officeart/2005/8/layout/pyramid2"/>
    <dgm:cxn modelId="{496D796C-2059-46A0-AF29-E34B226F62D5}" type="presParOf" srcId="{95D1A460-737D-45FC-BBAE-99410D192F1A}" destId="{F7B246D9-C280-424A-BB92-5C1B469C0C25}" srcOrd="1" destOrd="0" presId="urn:microsoft.com/office/officeart/2005/8/layout/pyramid2"/>
    <dgm:cxn modelId="{59497E17-A730-4084-A6EE-C63D2D91FC0B}" type="presParOf" srcId="{95D1A460-737D-45FC-BBAE-99410D192F1A}" destId="{8507A325-A7E1-425A-B149-245DEA58A793}" srcOrd="2" destOrd="0" presId="urn:microsoft.com/office/officeart/2005/8/layout/pyramid2"/>
    <dgm:cxn modelId="{264C63B0-B389-4BB4-AF26-E4AFDC5171BE}" type="presParOf" srcId="{95D1A460-737D-45FC-BBAE-99410D192F1A}" destId="{9B95F2BC-10B4-481D-9018-C1B8FFCF50D1}" srcOrd="3" destOrd="0" presId="urn:microsoft.com/office/officeart/2005/8/layout/pyramid2"/>
    <dgm:cxn modelId="{69E658A4-F4AF-488C-A02E-320EB28A7A39}" type="presParOf" srcId="{95D1A460-737D-45FC-BBAE-99410D192F1A}" destId="{8F050877-FC23-42F7-9148-7F1DEEE53802}" srcOrd="4" destOrd="0" presId="urn:microsoft.com/office/officeart/2005/8/layout/pyramid2"/>
    <dgm:cxn modelId="{A77F1F10-5EC5-46CC-81AC-9EB0DFB36358}" type="presParOf" srcId="{95D1A460-737D-45FC-BBAE-99410D192F1A}" destId="{FA30BE83-5B12-4313-902E-0ADE8A095B2D}" srcOrd="5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B8212A-27FB-4646-B79E-3731E9F8B852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58152" cy="4083366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урока</a:t>
            </a:r>
            <a: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Византийская империя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357826"/>
            <a:ext cx="7772400" cy="9144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Составитель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учитель истории</a:t>
            </a:r>
          </a:p>
          <a:p>
            <a:r>
              <a:rPr lang="ru-RU" sz="2000" dirty="0" err="1" smtClean="0">
                <a:solidFill>
                  <a:schemeClr val="bg1"/>
                </a:solidFill>
              </a:rPr>
              <a:t>Бадалов</a:t>
            </a:r>
            <a:r>
              <a:rPr lang="ru-RU" sz="2000" dirty="0" smtClean="0">
                <a:solidFill>
                  <a:schemeClr val="bg1"/>
                </a:solidFill>
              </a:rPr>
              <a:t> М.Ф.</a:t>
            </a:r>
          </a:p>
          <a:p>
            <a:fld id="{440443DD-71D2-4B1D-9372-823F95A687AA}" type="datetime1">
              <a:rPr lang="ru-RU" sz="2000" smtClean="0">
                <a:solidFill>
                  <a:schemeClr val="bg1"/>
                </a:solidFill>
              </a:rPr>
              <a:pPr/>
              <a:t>28.10.2020</a:t>
            </a:fld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36866" name="Picture 2" descr="Картинки по запросу ФГО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3312368" cy="112449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6000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Изучив, 3 особенности Византии сравните их с аналогичными сторонами жизни Западной Европы в ранее средневековье.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вы думаете, кто был более могущественным и процветающим – какое – либо государство Западной Европы или Византия?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85926"/>
            <a:ext cx="8183880" cy="442915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Форма правление – монархия.</a:t>
            </a:r>
          </a:p>
          <a:p>
            <a:r>
              <a:rPr lang="ru-RU" b="1" dirty="0" smtClean="0"/>
              <a:t>Император именовался – </a:t>
            </a:r>
            <a:r>
              <a:rPr lang="ru-RU" b="1" dirty="0" err="1" smtClean="0"/>
              <a:t>василевс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Власть императора не была наследственной.</a:t>
            </a:r>
          </a:p>
          <a:p>
            <a:r>
              <a:rPr lang="ru-RU" b="1" dirty="0" smtClean="0"/>
              <a:t>Избранника поднимали по римскому обычаю на щите.</a:t>
            </a:r>
          </a:p>
          <a:p>
            <a:r>
              <a:rPr lang="ru-RU" b="1" dirty="0" smtClean="0"/>
              <a:t>Позже родилась традиция венчания на царство патриархом.</a:t>
            </a:r>
          </a:p>
          <a:p>
            <a:r>
              <a:rPr lang="ru-RU" b="1" dirty="0" smtClean="0"/>
              <a:t>Нередко императорский трон захватывался в ходе переворота.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Государственное устройство Византии.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virtuzor.ru/data/projects/photos/6/222/52337e323de480db05d5c88248b1547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500042"/>
            <a:ext cx="4500594" cy="342902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143240" y="3643314"/>
            <a:ext cx="5286412" cy="1285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Приём иностранных послов императором Византии.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714488"/>
            <a:ext cx="4614866" cy="45720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Пользуясь учебником ответьте на вопросы:</a:t>
            </a:r>
          </a:p>
          <a:p>
            <a:r>
              <a:rPr lang="ru-RU" b="1" dirty="0" smtClean="0"/>
              <a:t>Назовите основные направления реформ Юстиниана.</a:t>
            </a:r>
          </a:p>
          <a:p>
            <a:r>
              <a:rPr lang="ru-RU" b="1" dirty="0" smtClean="0"/>
              <a:t>Какие цели стояли перед Юстинианом?</a:t>
            </a:r>
          </a:p>
          <a:p>
            <a:r>
              <a:rPr lang="ru-RU" b="1" dirty="0" smtClean="0"/>
              <a:t>Добился ли своих целей Юстиниан?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183880" cy="1051560"/>
          </a:xfrm>
        </p:spPr>
        <p:txBody>
          <a:bodyPr/>
          <a:lstStyle/>
          <a:p>
            <a:r>
              <a:rPr lang="ru-RU" dirty="0" smtClean="0"/>
              <a:t>Юстиниан (527-565)</a:t>
            </a:r>
            <a:endParaRPr lang="ru-RU" dirty="0"/>
          </a:p>
        </p:txBody>
      </p:sp>
      <p:pic>
        <p:nvPicPr>
          <p:cNvPr id="8194" name="Picture 2" descr="http://images.wikia.com/deadliestfiction/images/1/1b/Sdfgrfgrarg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2000240"/>
            <a:ext cx="3248025" cy="3857625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357166"/>
            <a:ext cx="6015042" cy="114300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Юстиниан</a:t>
            </a:r>
            <a:endParaRPr lang="ru-RU" sz="4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714500"/>
          <a:ext cx="8183563" cy="475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785794"/>
            <a:ext cx="8183880" cy="1571636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Правило Юстиниана.</a:t>
            </a:r>
            <a:endParaRPr lang="ru-RU" sz="5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42910" y="2500306"/>
            <a:ext cx="8183880" cy="257176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Единое государство, единый закон, единая религия.</a:t>
            </a:r>
            <a:endParaRPr lang="ru-RU" sz="4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60648"/>
            <a:ext cx="7772400" cy="616874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1) Юстиниан положил конец торговле общественными должностями.</a:t>
            </a:r>
          </a:p>
          <a:p>
            <a:pPr algn="l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2) Уменьшил количество провинций соединив их.</a:t>
            </a:r>
          </a:p>
          <a:p>
            <a:pPr algn="l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3) Укрепление городов, строительство дорог.</a:t>
            </a:r>
          </a:p>
          <a:p>
            <a:pPr algn="l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4) Отстроил более 150 городов.</a:t>
            </a:r>
          </a:p>
          <a:p>
            <a:pPr algn="l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5) Вёл борьбу против тех, кто не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исповедывал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христианство.</a:t>
            </a:r>
          </a:p>
          <a:p>
            <a:pPr algn="l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5) Подавил восстание «Ника» в 532 г.</a:t>
            </a:r>
          </a:p>
          <a:p>
            <a:endParaRPr lang="ru-RU" sz="3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 528 г. Юстинианом была учреждена комиссия из опытных юристов и государственных деятелей. Главную роль в ней играл специалист по праву </a:t>
            </a:r>
            <a:r>
              <a:rPr lang="ru-RU" sz="3200" b="1" dirty="0" err="1" smtClean="0"/>
              <a:t>Требониан</a:t>
            </a:r>
            <a:r>
              <a:rPr lang="ru-RU" sz="3200" b="1" dirty="0" smtClean="0"/>
              <a:t>. Комиссия подготовила собрание императорских указов - "Кодекс Юстиниана».</a:t>
            </a:r>
            <a:endParaRPr lang="ru-RU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714356"/>
            <a:ext cx="4969170" cy="54292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Указом императора, желавшего превзойти Соломона и легендарный Иерусалимский храм, был полностью перестроен сгоревший собор Святой Софии в Константинополе, поражающий своей красотой и великолепием и остававшийся на протяжении тысячи лет самым грандиозным храмом христианского мира.</a:t>
            </a:r>
            <a:endParaRPr lang="ru-RU" sz="2800" dirty="0"/>
          </a:p>
        </p:txBody>
      </p:sp>
      <p:pic>
        <p:nvPicPr>
          <p:cNvPr id="34818" name="Picture 2" descr="File:Aya sofy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214422"/>
            <a:ext cx="3357554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572528" cy="1051560"/>
          </a:xfrm>
        </p:spPr>
        <p:txBody>
          <a:bodyPr/>
          <a:lstStyle/>
          <a:p>
            <a:r>
              <a:rPr lang="ru-RU" dirty="0" smtClean="0"/>
              <a:t>Войны эпохи Юстиниана.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214414" y="1500174"/>
            <a:ext cx="371477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 flipV="1">
            <a:off x="2214546" y="1500174"/>
            <a:ext cx="2786082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000496" y="1643050"/>
            <a:ext cx="114300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4501356" y="2001034"/>
            <a:ext cx="2213784" cy="1213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29190" y="1500174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71472" y="1714488"/>
            <a:ext cx="250033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Набеги славян</a:t>
            </a:r>
          </a:p>
          <a:p>
            <a:pPr algn="ctr"/>
            <a:r>
              <a:rPr lang="ru-RU" sz="2400" b="1" dirty="0" smtClean="0"/>
              <a:t>Война с ними</a:t>
            </a:r>
            <a:endParaRPr lang="ru-RU" sz="24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00034" y="3714752"/>
            <a:ext cx="255747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Война с вестготами.</a:t>
            </a:r>
          </a:p>
          <a:p>
            <a:pPr algn="ctr"/>
            <a:r>
              <a:rPr lang="ru-RU" sz="2400" b="1" dirty="0" smtClean="0"/>
              <a:t>Присоединение Южной Испании</a:t>
            </a:r>
            <a:endParaRPr lang="ru-RU" sz="24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357554" y="2714620"/>
            <a:ext cx="2286016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Война с вандалами. Северная Африка – провинция Византии.</a:t>
            </a:r>
            <a:endParaRPr lang="ru-RU" sz="24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143636" y="1714488"/>
            <a:ext cx="242889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Захват Южного берега Крыма.</a:t>
            </a:r>
            <a:endParaRPr lang="ru-RU" sz="24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000760" y="3714752"/>
            <a:ext cx="2428892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Война с остготами.</a:t>
            </a:r>
          </a:p>
          <a:p>
            <a:pPr algn="ctr"/>
            <a:r>
              <a:rPr lang="ru-RU" sz="2400" b="1" dirty="0" smtClean="0"/>
              <a:t>Присоединение Италии к Византии.</a:t>
            </a:r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 animBg="1"/>
      <p:bldP spid="26" grpId="0" animBg="1"/>
      <p:bldP spid="31" grpId="0" animBg="1"/>
      <p:bldP spid="35" grpId="0" animBg="1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56436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</a:t>
            </a:r>
            <a:r>
              <a:rPr lang="ru-RU" u="sng" dirty="0" smtClean="0">
                <a:solidFill>
                  <a:srgbClr val="FF0000"/>
                </a:solidFill>
              </a:rPr>
              <a:t>Основные даты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u="sng" dirty="0" smtClean="0">
                <a:solidFill>
                  <a:srgbClr val="FF0000"/>
                </a:solidFill>
              </a:rPr>
              <a:t>330</a:t>
            </a:r>
            <a:r>
              <a:rPr lang="ru-RU" sz="4000" dirty="0" smtClean="0"/>
              <a:t> –провозглашение новой восточной столицы Римской империи- Константинополя.</a:t>
            </a:r>
            <a:br>
              <a:rPr lang="ru-RU" sz="4000" dirty="0" smtClean="0"/>
            </a:br>
            <a:r>
              <a:rPr lang="ru-RU" sz="4000" u="sng" dirty="0" smtClean="0">
                <a:solidFill>
                  <a:srgbClr val="FF0000"/>
                </a:solidFill>
              </a:rPr>
              <a:t>395</a:t>
            </a:r>
            <a:r>
              <a:rPr lang="ru-RU" sz="4000" dirty="0" smtClean="0"/>
              <a:t>- раздел Римской империи на Западную и Восточную.</a:t>
            </a:r>
            <a:br>
              <a:rPr lang="ru-RU" sz="4000" dirty="0" smtClean="0"/>
            </a:br>
            <a:r>
              <a:rPr lang="ru-RU" sz="4000" u="sng" dirty="0" smtClean="0">
                <a:solidFill>
                  <a:srgbClr val="FF0000"/>
                </a:solidFill>
              </a:rPr>
              <a:t>476</a:t>
            </a:r>
            <a:r>
              <a:rPr lang="ru-RU" sz="4000" dirty="0" smtClean="0"/>
              <a:t>-перенос знаков императорской власти в Константинополь.</a:t>
            </a:r>
            <a:br>
              <a:rPr lang="ru-RU" sz="4000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websib.ru/fio/class1/vizantiya/images/histor01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1054 – Разделение церкви на Западную и Восточную.</a:t>
            </a:r>
          </a:p>
          <a:p>
            <a:r>
              <a:rPr lang="ru-RU" sz="3200" b="1" dirty="0" smtClean="0"/>
              <a:t>1204 –захват крестоносцами Константинополя. Образование Латинской империи (существовала до 1261г).</a:t>
            </a:r>
          </a:p>
          <a:p>
            <a:r>
              <a:rPr lang="ru-RU" sz="3200" b="1" dirty="0" smtClean="0"/>
              <a:t>1453-падение Восточной Римской империи.</a:t>
            </a:r>
            <a:endParaRPr lang="ru-RU" sz="3200" b="1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4429132"/>
            <a:ext cx="8183880" cy="5543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7412" name="Picture 4" descr="http://www.mediagnosis.ru/HISTORY/GRAPH/Pictures/JPG/5-007-1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85728"/>
            <a:ext cx="9144000" cy="62151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000372"/>
            <a:ext cx="8183880" cy="32147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Сами византийцы называли себя римлянами — по-гречески 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ромеями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а свою державу — «Римской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Ромейской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империей» 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428604"/>
            <a:ext cx="8215370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Подумайте как называли себя и свое государство жители Византии?</a:t>
            </a:r>
            <a:endParaRPr lang="ru-RU" sz="4000" b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04664"/>
            <a:ext cx="8464454" cy="5953294"/>
          </a:xfrm>
          <a:ln w="762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Западные источники на протяжении большей части византийской истории именовали её «империей греков» из-за преобладания в ней греческого языка, </a:t>
            </a:r>
            <a:r>
              <a:rPr lang="ru-RU" dirty="0" err="1" smtClean="0"/>
              <a:t>эллинизированного</a:t>
            </a:r>
            <a:r>
              <a:rPr lang="ru-RU" dirty="0" smtClean="0"/>
              <a:t> населения и культуры. В Древней Руси Византию обычно называли «Греческим царством», а её столицу — Царьградом.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500306"/>
            <a:ext cx="8183880" cy="350046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Если Рим пал под натиском варварских племён в 476 году, то Византия просуществовала до 1453г., когда Константинополь был захвачен </a:t>
            </a:r>
          </a:p>
          <a:p>
            <a:pPr>
              <a:buNone/>
            </a:pPr>
            <a:r>
              <a:rPr lang="ru-RU" sz="3200" b="1" dirty="0" smtClean="0"/>
              <a:t>  турками – османами.</a:t>
            </a:r>
            <a:endParaRPr lang="ru-RU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Какова была судьба Западной Римской империи?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55318" cy="1051560"/>
          </a:xfrm>
        </p:spPr>
        <p:txBody>
          <a:bodyPr/>
          <a:lstStyle/>
          <a:p>
            <a:pPr algn="ctr"/>
            <a:r>
              <a:rPr lang="ru-RU" dirty="0" smtClean="0"/>
              <a:t>Заполните таблицу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5" y="1714488"/>
          <a:ext cx="7815813" cy="47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285"/>
                <a:gridCol w="4752528"/>
              </a:tblGrid>
              <a:tr h="190658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Географическое положение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Основное</a:t>
                      </a:r>
                      <a:r>
                        <a:rPr lang="ru-RU" sz="2800" b="1" baseline="0" dirty="0" smtClean="0"/>
                        <a:t> занятие</a:t>
                      </a:r>
                    </a:p>
                    <a:p>
                      <a:pPr algn="ctr"/>
                      <a:r>
                        <a:rPr lang="ru-RU" sz="2800" b="1" baseline="0" dirty="0" smtClean="0"/>
                        <a:t>византийцев</a:t>
                      </a:r>
                      <a:endParaRPr lang="ru-RU" sz="2800" b="1" dirty="0"/>
                    </a:p>
                  </a:txBody>
                  <a:tcPr/>
                </a:tc>
              </a:tr>
              <a:tr h="28797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omchechelev.narod.ru/Maps/istor_rus/15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86742" cy="8572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Особенности Византии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285852" y="150017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214810" y="150017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929454" y="150017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500306"/>
            <a:ext cx="2643206" cy="421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Устояла под натиском варварских племён. Просуществовала как единое государство около 1000 лет.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2500306"/>
            <a:ext cx="2428892" cy="421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Страна городов и ремесла.</a:t>
            </a:r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72198" y="2500306"/>
            <a:ext cx="2643206" cy="4143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Сохранялась сильная власть правителя.</a:t>
            </a:r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279</TotalTime>
  <Words>436</Words>
  <Application>Microsoft Office PowerPoint</Application>
  <PresentationFormat>Экран (4:3)</PresentationFormat>
  <Paragraphs>69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  Тема урока Византийская империя</vt:lpstr>
      <vt:lpstr>                Основные даты 330 –провозглашение новой восточной столицы Римской империи- Константинополя. 395- раздел Римской империи на Западную и Восточную. 476-перенос знаков императорской власти в Константинополь. </vt:lpstr>
      <vt:lpstr>Слайд 3</vt:lpstr>
      <vt:lpstr>Сами византийцы называли себя римлянами — по-гречески «ромеями», а свою державу — «Римской (Ромейской) империей»  </vt:lpstr>
      <vt:lpstr>Западные источники на протяжении большей части византийской истории именовали её «империей греков» из-за преобладания в ней греческого языка, эллинизированного населения и культуры. В Древней Руси Византию обычно называли «Греческим царством», а её столицу — Царьградом.</vt:lpstr>
      <vt:lpstr>Какова была судьба Западной Римской империи?</vt:lpstr>
      <vt:lpstr>Заполните таблицу</vt:lpstr>
      <vt:lpstr>Слайд 8</vt:lpstr>
      <vt:lpstr>Особенности Византии</vt:lpstr>
      <vt:lpstr>Изучив, 3 особенности Византии сравните их с аналогичными сторонами жизни Западной Европы в ранее средневековье.  Как вы думаете, кто был более могущественным и процветающим – какое – либо государство Западной Европы или Византия? </vt:lpstr>
      <vt:lpstr>Государственное устройство Византии.</vt:lpstr>
      <vt:lpstr>Слайд 12</vt:lpstr>
      <vt:lpstr>Юстиниан (527-565)</vt:lpstr>
      <vt:lpstr>Юстиниан</vt:lpstr>
      <vt:lpstr>Правило Юстиниана.</vt:lpstr>
      <vt:lpstr>Слайд 16</vt:lpstr>
      <vt:lpstr>Слайд 17</vt:lpstr>
      <vt:lpstr>Указом императора, желавшего превзойти Соломона и легендарный Иерусалимский храм, был полностью перестроен сгоревший собор Святой Софии в Константинополе, поражающий своей красотой и великолепием и остававшийся на протяжении тысячи лет самым грандиозным храмом христианского мира.</vt:lpstr>
      <vt:lpstr>Войны эпохи Юстиниана.</vt:lpstr>
      <vt:lpstr>Слайд 20</vt:lpstr>
      <vt:lpstr>Слайд 21</vt:lpstr>
    </vt:vector>
  </TitlesOfParts>
  <Company>WIN7XP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Византийская империя</dc:title>
  <dc:creator>WIN7XP</dc:creator>
  <cp:lastModifiedBy>User</cp:lastModifiedBy>
  <cp:revision>32</cp:revision>
  <dcterms:created xsi:type="dcterms:W3CDTF">2012-10-21T11:37:53Z</dcterms:created>
  <dcterms:modified xsi:type="dcterms:W3CDTF">2020-10-28T20:55:19Z</dcterms:modified>
</cp:coreProperties>
</file>